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0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2.xlsx"/><Relationship Id="rId2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3.xlsx"/><Relationship Id="rId2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208716169270709"/>
          <c:y val="0.0"/>
          <c:w val="0.953440239162688"/>
          <c:h val="0.6032714668144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Nombre de patients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Feuil1!$A$2:$A$15</c:f>
              <c:strCache>
                <c:ptCount val="14"/>
                <c:pt idx="0">
                  <c:v>Sein</c:v>
                </c:pt>
                <c:pt idx="1">
                  <c:v>Col utérin</c:v>
                </c:pt>
                <c:pt idx="2">
                  <c:v>ORL</c:v>
                </c:pt>
                <c:pt idx="3">
                  <c:v>Ovaire</c:v>
                </c:pt>
                <c:pt idx="4">
                  <c:v>Colo-rectal et anal</c:v>
                </c:pt>
                <c:pt idx="5">
                  <c:v>Œsophage</c:v>
                </c:pt>
                <c:pt idx="6">
                  <c:v>Sarcome</c:v>
                </c:pt>
                <c:pt idx="7">
                  <c:v>Estomac</c:v>
                </c:pt>
                <c:pt idx="8">
                  <c:v>C.E. cutané</c:v>
                </c:pt>
                <c:pt idx="9">
                  <c:v>Pancréas</c:v>
                </c:pt>
                <c:pt idx="10">
                  <c:v>Foie</c:v>
                </c:pt>
                <c:pt idx="11">
                  <c:v>Endomètre</c:v>
                </c:pt>
                <c:pt idx="12">
                  <c:v>Lymphome</c:v>
                </c:pt>
                <c:pt idx="13">
                  <c:v>Autre cancer</c:v>
                </c:pt>
              </c:strCache>
            </c:strRef>
          </c:cat>
          <c:val>
            <c:numRef>
              <c:f>Feuil1!$B$2:$B$15</c:f>
              <c:numCache>
                <c:formatCode>General</c:formatCode>
                <c:ptCount val="14"/>
                <c:pt idx="0">
                  <c:v>390.0</c:v>
                </c:pt>
                <c:pt idx="1">
                  <c:v>379.0</c:v>
                </c:pt>
                <c:pt idx="2">
                  <c:v>245.0</c:v>
                </c:pt>
                <c:pt idx="3">
                  <c:v>137.0</c:v>
                </c:pt>
                <c:pt idx="4">
                  <c:v>109.0</c:v>
                </c:pt>
                <c:pt idx="5">
                  <c:v>99.0</c:v>
                </c:pt>
                <c:pt idx="6">
                  <c:v>54.0</c:v>
                </c:pt>
                <c:pt idx="7">
                  <c:v>50.0</c:v>
                </c:pt>
                <c:pt idx="8">
                  <c:v>39.0</c:v>
                </c:pt>
                <c:pt idx="9">
                  <c:v>36.0</c:v>
                </c:pt>
                <c:pt idx="10">
                  <c:v>33.0</c:v>
                </c:pt>
                <c:pt idx="11">
                  <c:v>25.0</c:v>
                </c:pt>
                <c:pt idx="12">
                  <c:v>12.0</c:v>
                </c:pt>
                <c:pt idx="13">
                  <c:v>129.0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2B-7E41-8606-45681059C8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06272472"/>
        <c:axId val="2020385160"/>
      </c:barChart>
      <c:valAx>
        <c:axId val="2020385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06272472"/>
        <c:crosses val="autoZero"/>
        <c:crossBetween val="between"/>
      </c:valAx>
      <c:catAx>
        <c:axId val="2106272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203851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892874326796046"/>
          <c:y val="0.0912882482736676"/>
          <c:w val="0.974822997290634"/>
          <c:h val="0.6861253017978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MALIN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Feuil1!$A$2:$A$15</c:f>
              <c:strCache>
                <c:ptCount val="14"/>
                <c:pt idx="0">
                  <c:v>Sein</c:v>
                </c:pt>
                <c:pt idx="1">
                  <c:v>Col utérin</c:v>
                </c:pt>
                <c:pt idx="2">
                  <c:v>Orl</c:v>
                </c:pt>
                <c:pt idx="3">
                  <c:v>Ovaire</c:v>
                </c:pt>
                <c:pt idx="4">
                  <c:v>Colo-rectal et …</c:v>
                </c:pt>
                <c:pt idx="5">
                  <c:v>Œsophage</c:v>
                </c:pt>
                <c:pt idx="6">
                  <c:v>Os et tissus mous</c:v>
                </c:pt>
                <c:pt idx="7">
                  <c:v>Estomac</c:v>
                </c:pt>
                <c:pt idx="8">
                  <c:v>Peau</c:v>
                </c:pt>
                <c:pt idx="9">
                  <c:v>Pancréas </c:v>
                </c:pt>
                <c:pt idx="10">
                  <c:v>Foie</c:v>
                </c:pt>
                <c:pt idx="11">
                  <c:v>Endométre</c:v>
                </c:pt>
                <c:pt idx="12">
                  <c:v>Ganglion</c:v>
                </c:pt>
                <c:pt idx="13">
                  <c:v>Autres cancer</c:v>
                </c:pt>
              </c:strCache>
            </c:strRef>
          </c:cat>
          <c:val>
            <c:numRef>
              <c:f>Feuil1!$B$2:$B$15</c:f>
              <c:numCache>
                <c:formatCode>General</c:formatCode>
                <c:ptCount val="14"/>
                <c:pt idx="0">
                  <c:v>495.0</c:v>
                </c:pt>
                <c:pt idx="1">
                  <c:v>323.0</c:v>
                </c:pt>
                <c:pt idx="2">
                  <c:v>277.0</c:v>
                </c:pt>
                <c:pt idx="3">
                  <c:v>71.0</c:v>
                </c:pt>
                <c:pt idx="4">
                  <c:v>100.0</c:v>
                </c:pt>
                <c:pt idx="5">
                  <c:v>98.0</c:v>
                </c:pt>
                <c:pt idx="6">
                  <c:v>38.0</c:v>
                </c:pt>
                <c:pt idx="7">
                  <c:v>48.0</c:v>
                </c:pt>
                <c:pt idx="8">
                  <c:v>62.0</c:v>
                </c:pt>
                <c:pt idx="9">
                  <c:v>3.0</c:v>
                </c:pt>
                <c:pt idx="10">
                  <c:v>16.0</c:v>
                </c:pt>
                <c:pt idx="11">
                  <c:v>27.0</c:v>
                </c:pt>
                <c:pt idx="12">
                  <c:v>7.0</c:v>
                </c:pt>
                <c:pt idx="13">
                  <c:v>52.0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106375736"/>
        <c:axId val="2106379160"/>
      </c:barChart>
      <c:catAx>
        <c:axId val="210637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106379160"/>
        <c:crosses val="autoZero"/>
        <c:auto val="1"/>
        <c:lblAlgn val="ctr"/>
        <c:lblOffset val="100"/>
        <c:noMultiLvlLbl val="0"/>
      </c:catAx>
      <c:valAx>
        <c:axId val="2106379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06375736"/>
        <c:crosses val="autoZero"/>
        <c:crossBetween val="between"/>
      </c:valAx>
      <c:spPr>
        <a:noFill/>
        <a:ln>
          <a:solidFill>
            <a:schemeClr val="accent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0519219763099771"/>
          <c:y val="0.0800210484849447"/>
          <c:w val="0.970245360434385"/>
          <c:h val="0.6884304186854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0.00344029179453385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0458705572604514"/>
                  <c:y val="-0.002462199899999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00342855326610106"/>
                  <c:y val="-0.009169271202400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Feuil1!$A$2:$A$15</c:f>
              <c:strCache>
                <c:ptCount val="14"/>
                <c:pt idx="0">
                  <c:v>Sein</c:v>
                </c:pt>
                <c:pt idx="1">
                  <c:v>Col utérin </c:v>
                </c:pt>
                <c:pt idx="2">
                  <c:v>Orl</c:v>
                </c:pt>
                <c:pt idx="3">
                  <c:v>Ovaire</c:v>
                </c:pt>
                <c:pt idx="4">
                  <c:v>Colo-rectal et …</c:v>
                </c:pt>
                <c:pt idx="5">
                  <c:v>Œsophage</c:v>
                </c:pt>
                <c:pt idx="6">
                  <c:v>Os et tissus mous</c:v>
                </c:pt>
                <c:pt idx="7">
                  <c:v>Estomac</c:v>
                </c:pt>
                <c:pt idx="8">
                  <c:v>Peau</c:v>
                </c:pt>
                <c:pt idx="9">
                  <c:v>Pancréas </c:v>
                </c:pt>
                <c:pt idx="10">
                  <c:v>Foie</c:v>
                </c:pt>
                <c:pt idx="11">
                  <c:v>Endométre</c:v>
                </c:pt>
                <c:pt idx="12">
                  <c:v>Ganglion</c:v>
                </c:pt>
                <c:pt idx="13">
                  <c:v>Autres cancer</c:v>
                </c:pt>
              </c:strCache>
            </c:strRef>
          </c:cat>
          <c:val>
            <c:numRef>
              <c:f>Feuil1!$B$2:$B$15</c:f>
              <c:numCache>
                <c:formatCode>General</c:formatCode>
                <c:ptCount val="14"/>
                <c:pt idx="0">
                  <c:v>390.0</c:v>
                </c:pt>
                <c:pt idx="1">
                  <c:v>379.0</c:v>
                </c:pt>
                <c:pt idx="2">
                  <c:v>245.0</c:v>
                </c:pt>
                <c:pt idx="3">
                  <c:v>137.0</c:v>
                </c:pt>
                <c:pt idx="4">
                  <c:v>109.0</c:v>
                </c:pt>
                <c:pt idx="5">
                  <c:v>99.0</c:v>
                </c:pt>
                <c:pt idx="6">
                  <c:v>54.0</c:v>
                </c:pt>
                <c:pt idx="7">
                  <c:v>50.0</c:v>
                </c:pt>
                <c:pt idx="8">
                  <c:v>39.0</c:v>
                </c:pt>
                <c:pt idx="9">
                  <c:v>36.0</c:v>
                </c:pt>
                <c:pt idx="10">
                  <c:v>33.0</c:v>
                </c:pt>
                <c:pt idx="11">
                  <c:v>25.0</c:v>
                </c:pt>
                <c:pt idx="12">
                  <c:v>12.0</c:v>
                </c:pt>
                <c:pt idx="13">
                  <c:v>129.0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.0034332276421863"/>
                  <c:y val="-0.00461023377515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44029179453385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00229352786302253"/>
                  <c:y val="-9.027962008211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0802734752057895"/>
                  <c:y val="-0.002462199899999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0"/>
                  <c:y val="0.01477319939999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00114676393151129"/>
                  <c:y val="0.007386599699999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Feuil1!$A$2:$A$15</c:f>
              <c:strCache>
                <c:ptCount val="14"/>
                <c:pt idx="0">
                  <c:v>Sein</c:v>
                </c:pt>
                <c:pt idx="1">
                  <c:v>Col utérin </c:v>
                </c:pt>
                <c:pt idx="2">
                  <c:v>Orl</c:v>
                </c:pt>
                <c:pt idx="3">
                  <c:v>Ovaire</c:v>
                </c:pt>
                <c:pt idx="4">
                  <c:v>Colo-rectal et …</c:v>
                </c:pt>
                <c:pt idx="5">
                  <c:v>Œsophage</c:v>
                </c:pt>
                <c:pt idx="6">
                  <c:v>Os et tissus mous</c:v>
                </c:pt>
                <c:pt idx="7">
                  <c:v>Estomac</c:v>
                </c:pt>
                <c:pt idx="8">
                  <c:v>Peau</c:v>
                </c:pt>
                <c:pt idx="9">
                  <c:v>Pancréas </c:v>
                </c:pt>
                <c:pt idx="10">
                  <c:v>Foie</c:v>
                </c:pt>
                <c:pt idx="11">
                  <c:v>Endométre</c:v>
                </c:pt>
                <c:pt idx="12">
                  <c:v>Ganglion</c:v>
                </c:pt>
                <c:pt idx="13">
                  <c:v>Autres cancer</c:v>
                </c:pt>
              </c:strCache>
            </c:strRef>
          </c:cat>
          <c:val>
            <c:numRef>
              <c:f>Feuil1!$C$2:$C$15</c:f>
              <c:numCache>
                <c:formatCode>General</c:formatCode>
                <c:ptCount val="14"/>
                <c:pt idx="0">
                  <c:v>495.0</c:v>
                </c:pt>
                <c:pt idx="1">
                  <c:v>323.0</c:v>
                </c:pt>
                <c:pt idx="2">
                  <c:v>277.0</c:v>
                </c:pt>
                <c:pt idx="3">
                  <c:v>71.0</c:v>
                </c:pt>
                <c:pt idx="4">
                  <c:v>100.0</c:v>
                </c:pt>
                <c:pt idx="5">
                  <c:v>98.0</c:v>
                </c:pt>
                <c:pt idx="6">
                  <c:v>38.0</c:v>
                </c:pt>
                <c:pt idx="7">
                  <c:v>48.0</c:v>
                </c:pt>
                <c:pt idx="8">
                  <c:v>62.0</c:v>
                </c:pt>
                <c:pt idx="9">
                  <c:v>3.0</c:v>
                </c:pt>
                <c:pt idx="10">
                  <c:v>16.0</c:v>
                </c:pt>
                <c:pt idx="11">
                  <c:v>27.0</c:v>
                </c:pt>
                <c:pt idx="12">
                  <c:v>7.0</c:v>
                </c:pt>
                <c:pt idx="13">
                  <c:v>52.0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106446392"/>
        <c:axId val="2106449784"/>
      </c:barChart>
      <c:catAx>
        <c:axId val="2106446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497D"/>
            </a:solidFill>
            <a:round/>
          </a:ln>
          <a:effectLst/>
        </c:spPr>
        <c:txPr>
          <a:bodyPr rot="-60000000" vert="horz"/>
          <a:lstStyle/>
          <a:p>
            <a:pPr>
              <a:defRPr sz="1400" b="1"/>
            </a:pPr>
            <a:endParaRPr lang="fr-FR"/>
          </a:p>
        </c:txPr>
        <c:crossAx val="2106449784"/>
        <c:crosses val="autoZero"/>
        <c:auto val="1"/>
        <c:lblAlgn val="ctr"/>
        <c:lblOffset val="100"/>
        <c:noMultiLvlLbl val="0"/>
      </c:catAx>
      <c:valAx>
        <c:axId val="2106449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06446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fr-F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0.49167</cdr:x>
      <cdr:y>0.14207</cdr:y>
    </cdr:from>
    <cdr:to>
      <cdr:x>0.85929</cdr:x>
      <cdr:y>0.26208</cdr:y>
    </cdr:to>
    <cdr:sp macro="" textlink="">
      <cdr:nvSpPr>
        <cdr:cNvPr id="9" name="ZoneTexte 8"/>
        <cdr:cNvSpPr txBox="1"/>
      </cdr:nvSpPr>
      <cdr:spPr>
        <a:xfrm xmlns:a="http://schemas.openxmlformats.org/drawingml/2006/main">
          <a:off x="5456284" y="782737"/>
          <a:ext cx="4079631" cy="6611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0.78577</cdr:x>
      <cdr:y>0.18275</cdr:y>
    </cdr:from>
    <cdr:to>
      <cdr:x>0.9569</cdr:x>
      <cdr:y>0.29766</cdr:y>
    </cdr:to>
    <cdr:sp macro="" textlink="">
      <cdr:nvSpPr>
        <cdr:cNvPr id="7" name="Rectangle 6"/>
        <cdr:cNvSpPr/>
      </cdr:nvSpPr>
      <cdr:spPr>
        <a:xfrm xmlns:a="http://schemas.openxmlformats.org/drawingml/2006/main">
          <a:off x="8702121" y="942626"/>
          <a:ext cx="1895204" cy="592705"/>
        </a:xfrm>
        <a:prstGeom xmlns:a="http://schemas.openxmlformats.org/drawingml/2006/main" prst="rect">
          <a:avLst/>
        </a:prstGeom>
        <a:solidFill xmlns:a="http://schemas.openxmlformats.org/drawingml/2006/main">
          <a:srgbClr val="4BACC6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3600" dirty="0" smtClean="0">
              <a:solidFill>
                <a:schemeClr val="tx1"/>
              </a:solidFill>
            </a:rPr>
            <a:t>2018</a:t>
          </a:r>
          <a:endParaRPr lang="en-US" sz="36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0.78304</cdr:x>
      <cdr:y>0.04204</cdr:y>
    </cdr:from>
    <cdr:to>
      <cdr:x>0.96051</cdr:x>
      <cdr:y>0.15184</cdr:y>
    </cdr:to>
    <cdr:sp macro="" textlink="">
      <cdr:nvSpPr>
        <cdr:cNvPr id="9" name="Rectangle 8"/>
        <cdr:cNvSpPr/>
      </cdr:nvSpPr>
      <cdr:spPr>
        <a:xfrm xmlns:a="http://schemas.openxmlformats.org/drawingml/2006/main">
          <a:off x="6503923" y="216820"/>
          <a:ext cx="1474063" cy="56634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3600" b="0" dirty="0" smtClean="0">
              <a:solidFill>
                <a:schemeClr val="tx1"/>
              </a:solidFill>
            </a:rPr>
            <a:t>2017</a:t>
          </a:r>
          <a:endParaRPr lang="en-US" sz="3600" b="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0.0201</cdr:x>
      <cdr:y>0.86978</cdr:y>
    </cdr:from>
    <cdr:to>
      <cdr:x>0.0518</cdr:x>
      <cdr:y>0.91574</cdr:y>
    </cdr:to>
    <cdr:sp macro="" textlink="">
      <cdr:nvSpPr>
        <cdr:cNvPr id="10" name="ZoneTexte 9"/>
        <cdr:cNvSpPr txBox="1"/>
      </cdr:nvSpPr>
      <cdr:spPr>
        <a:xfrm xmlns:a="http://schemas.openxmlformats.org/drawingml/2006/main">
          <a:off x="223102" y="4792030"/>
          <a:ext cx="351693" cy="2532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0AAC3-9737-4317-B5D0-B597D2812FDC}" type="datetimeFigureOut">
              <a:rPr lang="fr-FR" smtClean="0"/>
              <a:t>01/10/19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C69F2-51A2-4969-84F7-11519DDD0950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Chiffres du Cancer 2019</a:t>
            </a:r>
            <a:br>
              <a:rPr lang="fr-FR" dirty="0" smtClean="0"/>
            </a:br>
            <a:r>
              <a:rPr lang="fr-FR" dirty="0" smtClean="0"/>
              <a:t>SENEGAL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724630552"/>
              </p:ext>
            </p:extLst>
          </p:nvPr>
        </p:nvGraphicFramePr>
        <p:xfrm>
          <a:off x="300325" y="1700012"/>
          <a:ext cx="8305982" cy="5157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589597" y="445378"/>
            <a:ext cx="4305000" cy="461665"/>
          </a:xfrm>
          <a:prstGeom prst="rect">
            <a:avLst/>
          </a:prstGeom>
          <a:noFill/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2"/>
                </a:solidFill>
              </a:rPr>
              <a:t>Registre de l’Institut </a:t>
            </a:r>
            <a:r>
              <a:rPr lang="fr-FR" sz="2400" dirty="0">
                <a:solidFill>
                  <a:schemeClr val="accent2"/>
                </a:solidFill>
              </a:rPr>
              <a:t>J</a:t>
            </a:r>
            <a:r>
              <a:rPr lang="fr-FR" sz="2400" dirty="0" smtClean="0">
                <a:solidFill>
                  <a:schemeClr val="accent2"/>
                </a:solidFill>
              </a:rPr>
              <a:t>oliot-Curie</a:t>
            </a:r>
            <a:endParaRPr lang="fr-FR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00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 Mamadou Diop - </a:t>
            </a:r>
            <a:r>
              <a:rPr lang="fr-FR" dirty="0" err="1" smtClean="0"/>
              <a:t>IJCurie</a:t>
            </a:r>
            <a:r>
              <a:rPr lang="fr-FR" dirty="0" smtClean="0"/>
              <a:t> - Dakar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584200"/>
            <a:ext cx="4660900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053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 Mamadou Diop - </a:t>
            </a:r>
            <a:r>
              <a:rPr lang="fr-FR" dirty="0" err="1" smtClean="0"/>
              <a:t>IJCurie</a:t>
            </a:r>
            <a:r>
              <a:rPr lang="fr-FR" dirty="0" smtClean="0"/>
              <a:t> - Dakar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"/>
            <a:ext cx="9144000" cy="577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633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 Mamadou Diop - </a:t>
            </a:r>
            <a:r>
              <a:rPr lang="fr-FR" dirty="0" err="1" smtClean="0"/>
              <a:t>IJCurie</a:t>
            </a:r>
            <a:r>
              <a:rPr lang="fr-FR" dirty="0" smtClean="0"/>
              <a:t> - Dakar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0" y="0"/>
            <a:ext cx="75047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157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 Mamadou Diop - </a:t>
            </a:r>
            <a:r>
              <a:rPr lang="fr-FR" dirty="0" err="1" smtClean="0"/>
              <a:t>IJCurie</a:t>
            </a:r>
            <a:r>
              <a:rPr lang="fr-FR" dirty="0" smtClean="0"/>
              <a:t> - Dakar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7000"/>
            <a:ext cx="9144000" cy="405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65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 Mamadou Diop - </a:t>
            </a:r>
            <a:r>
              <a:rPr lang="fr-FR" dirty="0" err="1" smtClean="0"/>
              <a:t>IJCurie</a:t>
            </a:r>
            <a:r>
              <a:rPr lang="fr-FR" dirty="0" smtClean="0"/>
              <a:t> - Dakar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1264"/>
            <a:ext cx="9144000" cy="44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6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 Mamadou Diop - </a:t>
            </a:r>
            <a:r>
              <a:rPr lang="fr-FR" dirty="0" err="1" smtClean="0"/>
              <a:t>IJCurie</a:t>
            </a:r>
            <a:r>
              <a:rPr lang="fr-FR" dirty="0" smtClean="0"/>
              <a:t> - Dakar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7566"/>
            <a:ext cx="9144000" cy="391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20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1600200"/>
            <a:ext cx="8229600" cy="4997152"/>
          </a:xfrm>
          <a:prstGeom prst="rect">
            <a:avLst/>
          </a:prstGeom>
          <a:ln w="28575" cap="flat" cmpd="sng" algn="ctr">
            <a:solidFill>
              <a:srgbClr val="C6D9F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Institut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Joliot-Curie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u="sng" dirty="0" err="1" smtClean="0">
                <a:solidFill>
                  <a:srgbClr val="000000"/>
                </a:solidFill>
              </a:rPr>
              <a:t>Année</a:t>
            </a:r>
            <a:r>
              <a:rPr lang="en-US" sz="2000" u="sng" dirty="0" smtClean="0">
                <a:solidFill>
                  <a:srgbClr val="000000"/>
                </a:solidFill>
              </a:rPr>
              <a:t> 2017</a:t>
            </a:r>
            <a:endParaRPr kumimoji="0" lang="en-US" sz="2000" b="0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734328"/>
              </p:ext>
            </p:extLst>
          </p:nvPr>
        </p:nvGraphicFramePr>
        <p:xfrm>
          <a:off x="395536" y="2852936"/>
          <a:ext cx="864096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 Mamadou Diop - IJCurie - Dakar</a:t>
            </a:r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589597" y="445378"/>
            <a:ext cx="4305000" cy="461665"/>
          </a:xfrm>
          <a:prstGeom prst="rect">
            <a:avLst/>
          </a:prstGeom>
          <a:noFill/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2"/>
                </a:solidFill>
              </a:rPr>
              <a:t>Registre de l’Institut </a:t>
            </a:r>
            <a:r>
              <a:rPr lang="fr-FR" sz="2400" dirty="0">
                <a:solidFill>
                  <a:schemeClr val="accent2"/>
                </a:solidFill>
              </a:rPr>
              <a:t>J</a:t>
            </a:r>
            <a:r>
              <a:rPr lang="fr-FR" sz="2400" dirty="0" smtClean="0">
                <a:solidFill>
                  <a:schemeClr val="accent2"/>
                </a:solidFill>
              </a:rPr>
              <a:t>oliot-Curie</a:t>
            </a:r>
            <a:endParaRPr lang="fr-FR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853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1600200"/>
            <a:ext cx="8229600" cy="4997152"/>
          </a:xfrm>
          <a:prstGeom prst="rect">
            <a:avLst/>
          </a:prstGeom>
          <a:ln w="28575" cap="flat" cmpd="sng" algn="ctr">
            <a:solidFill>
              <a:srgbClr val="C6D9F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Institut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Joliot-Curie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u="sng" dirty="0" err="1" smtClean="0">
                <a:solidFill>
                  <a:srgbClr val="000000"/>
                </a:solidFill>
              </a:rPr>
              <a:t>Année</a:t>
            </a:r>
            <a:r>
              <a:rPr lang="en-US" sz="2000" u="sng" dirty="0" smtClean="0">
                <a:solidFill>
                  <a:srgbClr val="000000"/>
                </a:solidFill>
              </a:rPr>
              <a:t> 2018</a:t>
            </a:r>
            <a:endParaRPr kumimoji="0" lang="en-US" sz="2000" b="0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Image 4" descr="col de l'uter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914" y="1700808"/>
            <a:ext cx="2001416" cy="1501062"/>
          </a:xfrm>
          <a:prstGeom prst="rect">
            <a:avLst/>
          </a:prstGeom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 Mamadou Diop - IJCurie - Dakar</a:t>
            </a:r>
            <a:endParaRPr lang="fr-FR"/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3289650945"/>
              </p:ext>
            </p:extLst>
          </p:nvPr>
        </p:nvGraphicFramePr>
        <p:xfrm>
          <a:off x="289775" y="1466312"/>
          <a:ext cx="8534236" cy="517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5522914" y="1699170"/>
            <a:ext cx="2471938" cy="187016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589597" y="445378"/>
            <a:ext cx="4305000" cy="461665"/>
          </a:xfrm>
          <a:prstGeom prst="rect">
            <a:avLst/>
          </a:prstGeom>
          <a:noFill/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2"/>
                </a:solidFill>
              </a:rPr>
              <a:t>Registre de l’Institut </a:t>
            </a:r>
            <a:r>
              <a:rPr lang="fr-FR" sz="2400" dirty="0">
                <a:solidFill>
                  <a:schemeClr val="accent2"/>
                </a:solidFill>
              </a:rPr>
              <a:t>J</a:t>
            </a:r>
            <a:r>
              <a:rPr lang="fr-FR" sz="2400" dirty="0" smtClean="0">
                <a:solidFill>
                  <a:schemeClr val="accent2"/>
                </a:solidFill>
              </a:rPr>
              <a:t>oliot-Curie</a:t>
            </a:r>
            <a:endParaRPr lang="fr-FR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468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101</Words>
  <Application>Microsoft Macintosh PowerPoint</Application>
  <PresentationFormat>Présentation à l'écran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Chiffres du Cancer 2019 SENEGAL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Chiffres du Cancer 2019 SENEGAL</dc:title>
  <dc:creator>Professeur DIOP</dc:creator>
  <cp:lastModifiedBy>Dr Fatma Guenoune</cp:lastModifiedBy>
  <cp:revision>1</cp:revision>
  <dcterms:created xsi:type="dcterms:W3CDTF">2019-09-06T11:08:22Z</dcterms:created>
  <dcterms:modified xsi:type="dcterms:W3CDTF">2019-10-01T15:08:27Z</dcterms:modified>
</cp:coreProperties>
</file>